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75" r:id="rId19"/>
    <p:sldId id="276" r:id="rId20"/>
    <p:sldId id="268" r:id="rId21"/>
    <p:sldId id="277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6" y="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B5C80-2619-4AA0-9063-13541E62DEF3}" type="datetime1">
              <a:rPr lang="sr-Cyrl-BA" smtClean="0"/>
              <a:t>9.5.2022.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014F4-9E01-4EFC-92B0-9AAC4258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46890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2538-71B7-4223-AFF1-CD68D456D02D}" type="datetime1">
              <a:rPr lang="sr-Cyrl-BA" smtClean="0"/>
              <a:t>9.5.2022.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B0E51-EBB3-4675-BD8B-686A0F7C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4796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6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8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AAED56F-B091-4FF3-8EB3-AC694FCC4A16}" type="datetime1">
              <a:rPr lang="sr-Cyrl-BA" smtClean="0"/>
              <a:t>9.5.2022.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7055-1BDA-46B9-97BC-C50CE16A1775}" type="datetime1">
              <a:rPr lang="sr-Cyrl-BA" smtClean="0"/>
              <a:t>9.5.2022.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E9AD-8EB4-4EB9-AFA5-D646E62BC35B}" type="datetime1">
              <a:rPr lang="sr-Cyrl-BA" smtClean="0"/>
              <a:t>9.5.2022.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E1F-50CA-4FC6-9BD5-9BCFFA577C3E}" type="datetime1">
              <a:rPr lang="sr-Cyrl-BA" smtClean="0"/>
              <a:t>9.5.2022.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AB3E-0545-4027-9F06-79ADA5C4549B}" type="datetime1">
              <a:rPr lang="sr-Cyrl-BA" smtClean="0"/>
              <a:t>9.5.2022.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D7B6-3E16-413C-ADB5-04333692655D}" type="datetime1">
              <a:rPr lang="sr-Cyrl-BA" smtClean="0"/>
              <a:t>9.5.2022.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1FB2-6CD7-4F1E-91AB-58B8D362269E}" type="datetime1">
              <a:rPr lang="sr-Cyrl-BA" smtClean="0"/>
              <a:t>9.5.2022.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AF86-A22D-4CFB-967E-3767B000FF79}" type="datetime1">
              <a:rPr lang="sr-Cyrl-BA" smtClean="0"/>
              <a:t>9.5.2022.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8BCA-E978-4B9F-A39E-B7B12ED33388}" type="datetime1">
              <a:rPr lang="sr-Cyrl-BA" smtClean="0"/>
              <a:t>9.5.2022.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F711-20EC-4684-BD43-98F4CDA8C26A}" type="datetime1">
              <a:rPr lang="sr-Cyrl-BA" smtClean="0"/>
              <a:t>9.5.2022.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4FED-8645-4838-A486-0178A04C3049}" type="datetime1">
              <a:rPr lang="sr-Cyrl-BA" smtClean="0"/>
              <a:t>9.5.2022.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B8B0F5-9804-417F-BEB0-95CDF7B51852}" type="datetime1">
              <a:rPr lang="sr-Cyrl-BA" smtClean="0"/>
              <a:t>9.5.2022.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E2133F-3A2A-4010-8AC5-DF56679DCF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x.org/certificates/29aeac6b086b430ab56d4e69a27eccef" TargetMode="External"/><Relationship Id="rId2" Type="http://schemas.openxmlformats.org/officeDocument/2006/relationships/hyperlink" Target="https://www.edx.org/course/introduction-computer-science-harvardx-cs50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v.virtualtester.com/qr/?b=sldwrks&amp;i=c-7gryu793hx" TargetMode="External"/><Relationship Id="rId4" Type="http://schemas.openxmlformats.org/officeDocument/2006/relationships/hyperlink" Target="https://www.youtube.com/watch?v=ITlhFOm_G3M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file:///F:\Skolska_2021_2022\Web\konstruisanje\static\Prijava_za_INOST_2018.pdf" TargetMode="External"/><Relationship Id="rId18" Type="http://schemas.openxmlformats.org/officeDocument/2006/relationships/hyperlink" Target="Tehnoloske_inovacije_g_p_r_2018.pdf" TargetMode="External"/><Relationship Id="rId3" Type="http://schemas.openxmlformats.org/officeDocument/2006/relationships/video" Target="https://www.youtube.com/embed/sdzEToWAl7E?feature=oembed" TargetMode="External"/><Relationship Id="rId21" Type="http://schemas.openxmlformats.org/officeDocument/2006/relationships/image" Target="../media/image24.jpeg"/><Relationship Id="rId7" Type="http://schemas.openxmlformats.org/officeDocument/2006/relationships/oleObject" Target="file:///F:\Skolska_2021_2022\Web\konstruisanje\static\Ogledni_cas_prijava_2018.pdf" TargetMode="External"/><Relationship Id="rId12" Type="http://schemas.openxmlformats.org/officeDocument/2006/relationships/hyperlink" Target="Prijava_za_INOST_2018.pdf" TargetMode="External"/><Relationship Id="rId17" Type="http://schemas.openxmlformats.org/officeDocument/2006/relationships/image" Target="../media/image22.emf"/><Relationship Id="rId2" Type="http://schemas.openxmlformats.org/officeDocument/2006/relationships/video" Target="https://www.youtube.com/embed/c3lSu7tIqug?feature=oembed" TargetMode="External"/><Relationship Id="rId16" Type="http://schemas.openxmlformats.org/officeDocument/2006/relationships/oleObject" Target="file:///F:\Skolska_2021_2022\Web\konstruisanje\static\Privredna_komora_prijava_2018.pdf" TargetMode="External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6" Type="http://schemas.openxmlformats.org/officeDocument/2006/relationships/hyperlink" Target="Ogledni_cas_prijava_2018.pdf" TargetMode="External"/><Relationship Id="rId11" Type="http://schemas.openxmlformats.org/officeDocument/2006/relationships/image" Target="../media/image20.emf"/><Relationship Id="rId5" Type="http://schemas.openxmlformats.org/officeDocument/2006/relationships/slideLayout" Target="../slideLayouts/slideLayout2.xml"/><Relationship Id="rId15" Type="http://schemas.openxmlformats.org/officeDocument/2006/relationships/hyperlink" Target="Privredna_komora_prijava_2018.pdf" TargetMode="External"/><Relationship Id="rId23" Type="http://schemas.openxmlformats.org/officeDocument/2006/relationships/image" Target="../media/image26.jpeg"/><Relationship Id="rId10" Type="http://schemas.openxmlformats.org/officeDocument/2006/relationships/oleObject" Target="file:///F:\Skolska_2021_2022\Web\konstruisanje\static\Ogledni_cas_2018.pdf" TargetMode="External"/><Relationship Id="rId19" Type="http://schemas.openxmlformats.org/officeDocument/2006/relationships/oleObject" Target="file:///F:\Skolska_2021_2022\Web\konstruisanje\static\Tehnoloske_inovacije_g_p_r_2018.pdf" TargetMode="External"/><Relationship Id="rId4" Type="http://schemas.openxmlformats.org/officeDocument/2006/relationships/video" Target="https://www.youtube.com/embed/Ml30DaIhsPg?feature=oembed" TargetMode="External"/><Relationship Id="rId9" Type="http://schemas.openxmlformats.org/officeDocument/2006/relationships/hyperlink" Target="Ogledni_cas_2018.pdf" TargetMode="External"/><Relationship Id="rId14" Type="http://schemas.openxmlformats.org/officeDocument/2006/relationships/image" Target="../media/image21.emf"/><Relationship Id="rId2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x.org/course/introduction-computer-science-harvardx-cs50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“ONLINE“ АПЛИКАЦИЈЕ У ОБРАЗОВАЊУ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anni-a love for lif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/>
              <a:t>улазни подаЦИ индивидуалног задатка.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43" y="2438400"/>
            <a:ext cx="4942114" cy="3048000"/>
          </a:xfr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584776" cy="685800"/>
          </a:xfrm>
        </p:spPr>
        <p:txBody>
          <a:bodyPr>
            <a:noAutofit/>
          </a:bodyPr>
          <a:lstStyle/>
          <a:p>
            <a:r>
              <a:rPr lang="ru-RU" sz="2800" dirty="0"/>
              <a:t>Задатак са ПРЕ</a:t>
            </a:r>
            <a:r>
              <a:rPr lang="sr-Cyrl-RS" sz="2800" dirty="0"/>
              <a:t>Д</a:t>
            </a:r>
            <a:r>
              <a:rPr lang="ru-RU" sz="2800" dirty="0"/>
              <a:t>одређеним </a:t>
            </a:r>
            <a:br>
              <a:rPr lang="ru-RU" sz="2800" dirty="0"/>
            </a:br>
            <a:r>
              <a:rPr lang="ru-RU" sz="2800" dirty="0"/>
              <a:t>улазним подацима.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3034285" cy="318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9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Одобрење АДМИН-а да се унесу улазни подаци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579186" cy="314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6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Уношење улазних података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42" y="2438400"/>
            <a:ext cx="294791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9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1304365"/>
            <a:ext cx="6400800" cy="685800"/>
          </a:xfrm>
        </p:spPr>
        <p:txBody>
          <a:bodyPr>
            <a:noAutofit/>
          </a:bodyPr>
          <a:lstStyle/>
          <a:p>
            <a:r>
              <a:rPr lang="sr-Cyrl-BA" sz="2800" dirty="0"/>
              <a:t>Преглед унешених улазних података</a:t>
            </a:r>
            <a:endParaRPr lang="en-US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4" t="24829" r="44789" b="8603"/>
          <a:stretch>
            <a:fillRect/>
          </a:stretch>
        </p:blipFill>
        <p:spPr bwMode="auto">
          <a:xfrm>
            <a:off x="3131841" y="2420888"/>
            <a:ext cx="2952328" cy="314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9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/>
              <a:t>Претходни прорачун</a:t>
            </a:r>
            <a:endParaRPr lang="en-US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Slika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8"/>
          <a:stretch>
            <a:fillRect/>
          </a:stretch>
        </p:blipFill>
        <p:spPr bwMode="auto">
          <a:xfrm>
            <a:off x="3059832" y="2492896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7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565" y="1331259"/>
            <a:ext cx="6400800" cy="685800"/>
          </a:xfrm>
        </p:spPr>
        <p:txBody>
          <a:bodyPr>
            <a:noAutofit/>
          </a:bodyPr>
          <a:lstStyle/>
          <a:p>
            <a:r>
              <a:rPr lang="ru-RU" sz="2800" dirty="0"/>
              <a:t>Приказ усвојених вредности и табела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952328" cy="331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/>
              <a:t>Завршни прорачун индивидуалног задатка</a:t>
            </a:r>
            <a:endParaRPr lang="ru-RU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Slika_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248472" cy="325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/>
              <a:t>Паралелан приказ резултата</a:t>
            </a:r>
            <a:endParaRPr lang="ru-RU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Slika_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58" y="2457037"/>
            <a:ext cx="4628530" cy="317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1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/>
              <a:t>Пратеће слике и објашњења</a:t>
            </a:r>
            <a:endParaRPr lang="ru-RU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Slika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5"/>
          <a:stretch>
            <a:fillRect/>
          </a:stretch>
        </p:blipFill>
        <p:spPr bwMode="auto">
          <a:xfrm>
            <a:off x="3267606" y="2348881"/>
            <a:ext cx="2729782" cy="331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Autofit/>
          </a:bodyPr>
          <a:lstStyle/>
          <a:p>
            <a:r>
              <a:rPr lang="sr-Cyrl-CS" sz="2800" dirty="0"/>
              <a:t>„</a:t>
            </a:r>
            <a:r>
              <a:rPr lang="sr-Latn-BA" sz="2800" dirty="0"/>
              <a:t>Online</a:t>
            </a:r>
            <a:r>
              <a:rPr lang="sr-Cyrl-CS" sz="2800" dirty="0"/>
              <a:t>“ апликације омогућавају да: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CS" dirty="0"/>
              <a:t>се градиво предвиђено наставним планом и програмом представи ученицима у облику мулти - медијалних презентација - динамичких </a:t>
            </a:r>
            <a:r>
              <a:rPr lang="sr-Cyrl-BA" dirty="0"/>
              <a:t>"</a:t>
            </a:r>
            <a:r>
              <a:rPr lang="en-US" dirty="0"/>
              <a:t>Web</a:t>
            </a:r>
            <a:r>
              <a:rPr lang="sr-Cyrl-BA" dirty="0"/>
              <a:t>" апликација које могу да се користе као „</a:t>
            </a:r>
            <a:r>
              <a:rPr lang="en-US" dirty="0"/>
              <a:t>Intranet</a:t>
            </a:r>
            <a:r>
              <a:rPr lang="sr-Cyrl-BA" dirty="0"/>
              <a:t>“ или „</a:t>
            </a:r>
            <a:r>
              <a:rPr lang="en-US" dirty="0"/>
              <a:t>Internet</a:t>
            </a:r>
            <a:r>
              <a:rPr lang="sr-Cyrl-BA" dirty="0"/>
              <a:t>“</a:t>
            </a:r>
            <a:r>
              <a:rPr lang="sr-Cyrl-CS" dirty="0"/>
              <a:t>.</a:t>
            </a:r>
            <a:endParaRPr lang="en-US" dirty="0"/>
          </a:p>
          <a:p>
            <a:pPr lvl="0"/>
            <a:r>
              <a:rPr lang="sr-Cyrl-CS" dirty="0"/>
              <a:t>се посвети више пажње сваком појединачном ученику (индивидуализована, програмибилна - компјутеризована настава). Традиционални наставни системи, поред својих добрих страна, су ипак подређени  замишљеном просечном ученику.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85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8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/>
              <a:t>Склапање делова у склоп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03" y="2438400"/>
            <a:ext cx="3932794" cy="3048000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4022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Литература</a:t>
            </a:r>
            <a:r>
              <a:rPr lang="en-US" dirty="0"/>
              <a:t>, </a:t>
            </a:r>
            <a:r>
              <a:rPr lang="en-US" dirty="0" err="1"/>
              <a:t>извори</a:t>
            </a:r>
            <a:r>
              <a:rPr lang="en-US" dirty="0"/>
              <a:t> </a:t>
            </a:r>
            <a:r>
              <a:rPr lang="en-US" dirty="0" err="1"/>
              <a:t>знања</a:t>
            </a:r>
            <a:r>
              <a:rPr lang="en-US" dirty="0"/>
              <a:t> и </a:t>
            </a:r>
            <a:r>
              <a:rPr lang="en-US" dirty="0" err="1"/>
              <a:t>сертификати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„</a:t>
            </a:r>
            <a:r>
              <a:rPr lang="sr-Cyrl-BA" dirty="0"/>
              <a:t>Машински елементи </a:t>
            </a:r>
            <a:r>
              <a:rPr lang="en-US" dirty="0"/>
              <a:t>I, </a:t>
            </a:r>
            <a:r>
              <a:rPr lang="bs-Cyrl-BA" dirty="0"/>
              <a:t>Спасоје Драпић- Београд.</a:t>
            </a:r>
          </a:p>
          <a:p>
            <a:r>
              <a:rPr lang="bs-Cyrl-BA" dirty="0"/>
              <a:t>Машински елементи </a:t>
            </a:r>
            <a:r>
              <a:rPr lang="en-US" dirty="0"/>
              <a:t>II,</a:t>
            </a:r>
            <a:r>
              <a:rPr lang="bs-Cyrl-BA" dirty="0"/>
              <a:t> Спасоје Драпић- Београд.</a:t>
            </a:r>
          </a:p>
          <a:p>
            <a:r>
              <a:rPr lang="bs-Cyrl-BA" dirty="0"/>
              <a:t>Основе конструисања за </a:t>
            </a:r>
            <a:r>
              <a:rPr lang="en-US" dirty="0"/>
              <a:t>IV</a:t>
            </a:r>
            <a:r>
              <a:rPr lang="bs-Cyrl-BA" dirty="0"/>
              <a:t> разред, Спасоје Драпић- Београд.</a:t>
            </a:r>
          </a:p>
          <a:p>
            <a:pPr lvl="0"/>
            <a:r>
              <a:rPr lang="bs-Cyrl-BA" dirty="0"/>
              <a:t>Конструисање за </a:t>
            </a:r>
            <a:r>
              <a:rPr lang="en-US" dirty="0"/>
              <a:t>IV</a:t>
            </a:r>
            <a:r>
              <a:rPr lang="bs-Cyrl-BA" dirty="0"/>
              <a:t> разред, Спасоје Драпић- Београд.</a:t>
            </a:r>
            <a:endParaRPr lang="en-US" dirty="0"/>
          </a:p>
          <a:p>
            <a:r>
              <a:rPr lang="bs-Cyrl-BA" dirty="0"/>
              <a:t>Инжењерско машински приручник 2, завод за уџбенике и наставна средства Београд 1992. год. група аутора.</a:t>
            </a:r>
            <a:endParaRPr lang="sr-Cyrl-BA" dirty="0"/>
          </a:p>
          <a:p>
            <a:r>
              <a:rPr lang="en-US" dirty="0"/>
              <a:t>„Online“ </a:t>
            </a:r>
            <a:r>
              <a:rPr lang="sr-Cyrl-BA" dirty="0"/>
              <a:t>курс из програмирања: </a:t>
            </a:r>
            <a:r>
              <a:rPr lang="sr-Cyrl-BA" u="sng" dirty="0">
                <a:hlinkClick r:id="rId2"/>
              </a:rPr>
              <a:t>„CS50: Introduction to Computer Science“</a:t>
            </a:r>
            <a:r>
              <a:rPr lang="sr-Cyrl-BA" dirty="0"/>
              <a:t>,</a:t>
            </a:r>
          </a:p>
          <a:p>
            <a:r>
              <a:rPr lang="sr-Cyrl-BA" dirty="0"/>
              <a:t>Сертификат са курса „CS50: Introduction to Computer Science“: </a:t>
            </a:r>
            <a:r>
              <a:rPr lang="en-US" u="sng" dirty="0">
                <a:hlinkClick r:id="rId3"/>
              </a:rPr>
              <a:t>Certificate of Achievement</a:t>
            </a:r>
            <a:r>
              <a:rPr lang="sr-Cyrl-BA" u="sng" dirty="0"/>
              <a:t>,</a:t>
            </a:r>
          </a:p>
          <a:p>
            <a:r>
              <a:rPr lang="sr-Cyrl-BA" dirty="0"/>
              <a:t>Финални пројекат – видео на „</a:t>
            </a:r>
            <a:r>
              <a:rPr lang="en-US" dirty="0"/>
              <a:t>YouTube</a:t>
            </a:r>
            <a:r>
              <a:rPr lang="sr-Cyrl-BA" dirty="0"/>
              <a:t>“-у: </a:t>
            </a:r>
            <a:r>
              <a:rPr lang="sr-Cyrl-CS" u="sng" dirty="0">
                <a:hlinkClick r:id="rId4"/>
              </a:rPr>
              <a:t>„</a:t>
            </a:r>
            <a:r>
              <a:rPr lang="en-US" u="sng" dirty="0">
                <a:hlinkClick r:id="rId4"/>
              </a:rPr>
              <a:t>Cylindrical gears’ calculation and modeling</a:t>
            </a:r>
            <a:r>
              <a:rPr lang="sr-Cyrl-CS" u="sng" dirty="0">
                <a:hlinkClick r:id="rId4"/>
              </a:rPr>
              <a:t>“</a:t>
            </a:r>
            <a:r>
              <a:rPr lang="sr-Cyrl-CS" u="sng" dirty="0"/>
              <a:t>,</a:t>
            </a:r>
          </a:p>
          <a:p>
            <a:r>
              <a:rPr lang="sr-Cyrl-BA" dirty="0"/>
              <a:t>Сертификат за програм „</a:t>
            </a:r>
            <a:r>
              <a:rPr lang="en-US" dirty="0" err="1"/>
              <a:t>SolidWorks</a:t>
            </a:r>
            <a:r>
              <a:rPr lang="sr-Cyrl-BA" dirty="0"/>
              <a:t>“: </a:t>
            </a:r>
            <a:r>
              <a:rPr lang="en-US" u="sng" dirty="0">
                <a:hlinkClick r:id="rId5"/>
              </a:rPr>
              <a:t>Certified </a:t>
            </a:r>
            <a:r>
              <a:rPr lang="en-US" u="sng" dirty="0" err="1">
                <a:hlinkClick r:id="rId5"/>
              </a:rPr>
              <a:t>SolidWorks</a:t>
            </a:r>
            <a:r>
              <a:rPr lang="en-US" u="sng" dirty="0">
                <a:hlinkClick r:id="rId5"/>
              </a:rPr>
              <a:t> Expert - Mechanical Design</a:t>
            </a:r>
            <a:r>
              <a:rPr lang="sr-Cyrl-BA" u="sng" dirty="0"/>
              <a:t>,</a:t>
            </a:r>
            <a:endParaRPr lang="sr-Cyrl-BA" dirty="0"/>
          </a:p>
          <a:p>
            <a:r>
              <a:rPr lang="en-US" dirty="0"/>
              <a:t>„Web“ </a:t>
            </a:r>
            <a:r>
              <a:rPr lang="en-US" dirty="0" err="1"/>
              <a:t>апликација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доступна</a:t>
            </a:r>
            <a:r>
              <a:rPr lang="en-US" dirty="0"/>
              <a:t> </a:t>
            </a:r>
            <a:r>
              <a:rPr lang="sr-Cyrl-RS" dirty="0">
                <a:latin typeface="Garamond" panose="02020404030301010803" pitchFamily="18" charset="0"/>
              </a:rPr>
              <a:t>на динамички генерисаном линку са </a:t>
            </a:r>
            <a:r>
              <a:rPr lang="en-US" dirty="0">
                <a:latin typeface="Garamond" panose="02020404030301010803" pitchFamily="18" charset="0"/>
              </a:rPr>
              <a:t>CS50</a:t>
            </a:r>
            <a:r>
              <a:rPr lang="sr-Cyrl-RS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IDE </a:t>
            </a:r>
            <a:r>
              <a:rPr lang="sr-Cyrl-RS" dirty="0">
                <a:latin typeface="Garamond" panose="02020404030301010803" pitchFamily="18" charset="0"/>
              </a:rPr>
              <a:t>платформе</a:t>
            </a:r>
            <a:r>
              <a:rPr lang="sr-Cyrl-BA" u="sng" dirty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8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8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/>
              <a:t>Додатне информације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57222" y="3429000"/>
            <a:ext cx="614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/>
              <a:t>Огледни час 28.3.2018. год. ЈУ Машинска школа Приједор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  <p:graphicFrame>
        <p:nvGraphicFramePr>
          <p:cNvPr id="6" name="Object 5">
            <a:hlinkClick r:id="rId6" action="ppaction://hlinkfile"/>
            <a:extLst>
              <a:ext uri="{FF2B5EF4-FFF2-40B4-BE49-F238E27FC236}">
                <a16:creationId xmlns:a16="http://schemas.microsoft.com/office/drawing/2014/main" id="{1F7CE25C-871E-9C4A-A8AE-0E949233D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607799"/>
              </p:ext>
            </p:extLst>
          </p:nvPr>
        </p:nvGraphicFramePr>
        <p:xfrm>
          <a:off x="1657222" y="235170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Acrobat Document" showAsIcon="1" r:id="rId7" imgW="914400" imgH="771764" progId="Acrobat.Document.DC">
                  <p:link updateAutomatic="1"/>
                </p:oleObj>
              </mc:Choice>
              <mc:Fallback>
                <p:oleObj name="Acrobat Document" showAsIcon="1" r:id="rId7" imgW="914400" imgH="771764" progId="Acrobat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7222" y="235170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hlinkClick r:id="rId9" action="ppaction://hlinkfile"/>
            <a:extLst>
              <a:ext uri="{FF2B5EF4-FFF2-40B4-BE49-F238E27FC236}">
                <a16:creationId xmlns:a16="http://schemas.microsoft.com/office/drawing/2014/main" id="{12357AE3-27E6-C917-3D2A-E62946B7CB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334963"/>
              </p:ext>
            </p:extLst>
          </p:nvPr>
        </p:nvGraphicFramePr>
        <p:xfrm>
          <a:off x="2788399" y="235170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Acrobat Document" showAsIcon="1" r:id="rId10" imgW="914400" imgH="771764" progId="Acrobat.Document.DC">
                  <p:link updateAutomatic="1"/>
                </p:oleObj>
              </mc:Choice>
              <mc:Fallback>
                <p:oleObj name="Acrobat Document" showAsIcon="1" r:id="rId10" imgW="914400" imgH="771764" progId="Acrobat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88399" y="235170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hlinkClick r:id="rId12" action="ppaction://hlinkfile"/>
            <a:extLst>
              <a:ext uri="{FF2B5EF4-FFF2-40B4-BE49-F238E27FC236}">
                <a16:creationId xmlns:a16="http://schemas.microsoft.com/office/drawing/2014/main" id="{50DD65A4-1FE6-6083-87DA-EB98FAFE8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774742"/>
              </p:ext>
            </p:extLst>
          </p:nvPr>
        </p:nvGraphicFramePr>
        <p:xfrm>
          <a:off x="3919576" y="235799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Acrobat Document" showAsIcon="1" r:id="rId13" imgW="914400" imgH="771764" progId="Acrobat.Document.DC">
                  <p:link updateAutomatic="1"/>
                </p:oleObj>
              </mc:Choice>
              <mc:Fallback>
                <p:oleObj name="Acrobat Document" showAsIcon="1" r:id="rId13" imgW="914400" imgH="771764" progId="Acrobat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19576" y="235799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rId15" action="ppaction://hlinkfile"/>
            <a:extLst>
              <a:ext uri="{FF2B5EF4-FFF2-40B4-BE49-F238E27FC236}">
                <a16:creationId xmlns:a16="http://schemas.microsoft.com/office/drawing/2014/main" id="{9BEC81F7-1E9F-5A80-A514-379BA685BD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72292"/>
              </p:ext>
            </p:extLst>
          </p:nvPr>
        </p:nvGraphicFramePr>
        <p:xfrm>
          <a:off x="5050753" y="235170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Acrobat Document" showAsIcon="1" r:id="rId16" imgW="914400" imgH="771764" progId="Acrobat.Document.DC">
                  <p:link updateAutomatic="1"/>
                </p:oleObj>
              </mc:Choice>
              <mc:Fallback>
                <p:oleObj name="Acrobat Document" showAsIcon="1" r:id="rId16" imgW="914400" imgH="771764" progId="Acrobat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50753" y="235170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hlinkClick r:id="rId18" action="ppaction://hlinkfile"/>
            <a:extLst>
              <a:ext uri="{FF2B5EF4-FFF2-40B4-BE49-F238E27FC236}">
                <a16:creationId xmlns:a16="http://schemas.microsoft.com/office/drawing/2014/main" id="{99D52EC8-2B91-BA5D-857E-4E468F733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23133"/>
              </p:ext>
            </p:extLst>
          </p:nvPr>
        </p:nvGraphicFramePr>
        <p:xfrm>
          <a:off x="6181930" y="236372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Acrobat Document" showAsIcon="1" r:id="rId19" imgW="914400" imgH="771764" progId="Acrobat.Document.DC">
                  <p:link updateAutomatic="1"/>
                </p:oleObj>
              </mc:Choice>
              <mc:Fallback>
                <p:oleObj name="Acrobat Document" showAsIcon="1" r:id="rId19" imgW="914400" imgH="771764" progId="Acrobat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81930" y="236372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nline Media 4" title="Online aplikacija i tacnost proracuna zupcanika - I deo">
            <a:hlinkClick r:id="" action="ppaction://media"/>
            <a:extLst>
              <a:ext uri="{FF2B5EF4-FFF2-40B4-BE49-F238E27FC236}">
                <a16:creationId xmlns:a16="http://schemas.microsoft.com/office/drawing/2014/main" id="{C20023BF-998D-DB5C-6C52-360FC8AB855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21"/>
          <a:stretch>
            <a:fillRect/>
          </a:stretch>
        </p:blipFill>
        <p:spPr>
          <a:xfrm>
            <a:off x="920953" y="4104101"/>
            <a:ext cx="2293398" cy="1295770"/>
          </a:xfrm>
          <a:prstGeom prst="rect">
            <a:avLst/>
          </a:prstGeom>
        </p:spPr>
      </p:pic>
      <p:pic>
        <p:nvPicPr>
          <p:cNvPr id="7" name="Online Media 6" title="Online aplikacija i tacnost proracuna zupcanika - II deo">
            <a:hlinkClick r:id="" action="ppaction://media"/>
            <a:extLst>
              <a:ext uri="{FF2B5EF4-FFF2-40B4-BE49-F238E27FC236}">
                <a16:creationId xmlns:a16="http://schemas.microsoft.com/office/drawing/2014/main" id="{900702B8-761C-B8A0-667C-270975F9D880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22"/>
          <a:stretch>
            <a:fillRect/>
          </a:stretch>
        </p:blipFill>
        <p:spPr>
          <a:xfrm>
            <a:off x="3433971" y="4092078"/>
            <a:ext cx="2276058" cy="1285973"/>
          </a:xfrm>
          <a:prstGeom prst="rect">
            <a:avLst/>
          </a:prstGeom>
        </p:spPr>
      </p:pic>
      <p:pic>
        <p:nvPicPr>
          <p:cNvPr id="8" name="Online Media 7" title="Online aplikacija i tacnost proracuna zupcanika - III deo">
            <a:hlinkClick r:id="" action="ppaction://media"/>
            <a:extLst>
              <a:ext uri="{FF2B5EF4-FFF2-40B4-BE49-F238E27FC236}">
                <a16:creationId xmlns:a16="http://schemas.microsoft.com/office/drawing/2014/main" id="{8DA01875-6619-0AE8-5640-ED07110ECD84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23"/>
          <a:stretch>
            <a:fillRect/>
          </a:stretch>
        </p:blipFill>
        <p:spPr>
          <a:xfrm>
            <a:off x="5929649" y="4094631"/>
            <a:ext cx="2264796" cy="12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5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35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/>
              <a:t>„</a:t>
            </a:r>
            <a:r>
              <a:rPr lang="en-US" sz="2800" dirty="0"/>
              <a:t>MVC</a:t>
            </a:r>
            <a:r>
              <a:rPr lang="sr-Cyrl-BA" sz="2800" dirty="0"/>
              <a:t>“ модел</a:t>
            </a:r>
            <a:r>
              <a:rPr lang="en-US" sz="2800" dirty="0"/>
              <a:t> </a:t>
            </a:r>
            <a:r>
              <a:rPr lang="sr-Cyrl-CS" sz="2800" dirty="0"/>
              <a:t>„</a:t>
            </a:r>
            <a:r>
              <a:rPr lang="en-US" sz="2800" dirty="0"/>
              <a:t>online</a:t>
            </a:r>
            <a:r>
              <a:rPr lang="sr-Cyrl-CS" sz="2800" dirty="0"/>
              <a:t>“</a:t>
            </a:r>
            <a:r>
              <a:rPr lang="sr-Cyrl-BA" sz="2800" dirty="0"/>
              <a:t> апликација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03" y="2438400"/>
            <a:ext cx="2807594" cy="3048000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/>
              <a:t>„</a:t>
            </a:r>
            <a:r>
              <a:rPr lang="en-US" sz="2800" dirty="0"/>
              <a:t>MVC</a:t>
            </a:r>
            <a:r>
              <a:rPr lang="sr-Cyrl-BA" sz="2800" dirty="0"/>
              <a:t>“ модел </a:t>
            </a:r>
            <a:r>
              <a:rPr lang="en-US" sz="2800" dirty="0"/>
              <a:t>JE</a:t>
            </a:r>
            <a:r>
              <a:rPr lang="sr-Cyrl-BA" sz="2800" dirty="0"/>
              <a:t> акроним речи: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r-Cyrl-BA" dirty="0"/>
              <a:t>„</a:t>
            </a:r>
            <a:r>
              <a:rPr lang="en-US" dirty="0"/>
              <a:t>Model</a:t>
            </a:r>
            <a:r>
              <a:rPr lang="sr-Cyrl-BA" dirty="0"/>
              <a:t>“ – база података</a:t>
            </a:r>
            <a:r>
              <a:rPr lang="en-US" dirty="0"/>
              <a:t>,</a:t>
            </a:r>
            <a:r>
              <a:rPr lang="sr-Cyrl-BA" dirty="0"/>
              <a:t> где се снимају подаци са </a:t>
            </a:r>
            <a:r>
              <a:rPr lang="sr-Cyrl-CS" dirty="0"/>
              <a:t>„</a:t>
            </a:r>
            <a:r>
              <a:rPr lang="en-US" dirty="0"/>
              <a:t>online</a:t>
            </a:r>
            <a:r>
              <a:rPr lang="sr-Cyrl-CS" dirty="0"/>
              <a:t>“</a:t>
            </a:r>
            <a:r>
              <a:rPr lang="sr-Cyrl-BA" dirty="0"/>
              <a:t>  апликације. За израду базе података на </a:t>
            </a:r>
            <a:r>
              <a:rPr lang="sr-Cyrl-CS" dirty="0"/>
              <a:t>„</a:t>
            </a:r>
            <a:r>
              <a:rPr lang="en-US" dirty="0"/>
              <a:t>online</a:t>
            </a:r>
            <a:r>
              <a:rPr lang="sr-Cyrl-CS" dirty="0"/>
              <a:t>“</a:t>
            </a:r>
            <a:r>
              <a:rPr lang="sr-Cyrl-BA" dirty="0"/>
              <a:t>  апликацији користио сам програм: „</a:t>
            </a:r>
            <a:r>
              <a:rPr lang="en-US" dirty="0"/>
              <a:t>SQLite</a:t>
            </a:r>
            <a:r>
              <a:rPr lang="sr-Cyrl-BA" dirty="0"/>
              <a:t>“</a:t>
            </a:r>
            <a:r>
              <a:rPr lang="en-US" dirty="0"/>
              <a:t>.</a:t>
            </a:r>
          </a:p>
          <a:p>
            <a:pPr lvl="0"/>
            <a:r>
              <a:rPr lang="sr-Cyrl-BA" dirty="0"/>
              <a:t>„</a:t>
            </a:r>
            <a:r>
              <a:rPr lang="en-US" dirty="0"/>
              <a:t>View</a:t>
            </a:r>
            <a:r>
              <a:rPr lang="sr-Cyrl-BA" dirty="0"/>
              <a:t>“ – најкраће речено то је оно што корисник апликације види („поглед“) како посећује исту помоћу претраживача. За израду „погледа“ или тзв. „</a:t>
            </a:r>
            <a:r>
              <a:rPr lang="en-US" dirty="0" err="1"/>
              <a:t>FrontEnd</a:t>
            </a:r>
            <a:r>
              <a:rPr lang="sr-Cyrl-BA" dirty="0"/>
              <a:t>“ -а апликације користио сам: „</a:t>
            </a:r>
            <a:r>
              <a:rPr lang="en-US" dirty="0"/>
              <a:t>HTML 5</a:t>
            </a:r>
            <a:r>
              <a:rPr lang="sr-Cyrl-BA" dirty="0"/>
              <a:t>“, „</a:t>
            </a:r>
            <a:r>
              <a:rPr lang="en-US" dirty="0"/>
              <a:t>CSS</a:t>
            </a:r>
            <a:r>
              <a:rPr lang="sr-Cyrl-BA" dirty="0"/>
              <a:t> 3“, „</a:t>
            </a:r>
            <a:r>
              <a:rPr lang="en-US" dirty="0"/>
              <a:t>Bootstrap 3</a:t>
            </a:r>
            <a:r>
              <a:rPr lang="sr-Cyrl-BA" dirty="0"/>
              <a:t>“ и „</a:t>
            </a:r>
            <a:r>
              <a:rPr lang="en-US" dirty="0"/>
              <a:t>JavaScript</a:t>
            </a:r>
            <a:r>
              <a:rPr lang="sr-Cyrl-BA" dirty="0"/>
              <a:t>“.</a:t>
            </a:r>
            <a:endParaRPr lang="en-US" dirty="0"/>
          </a:p>
          <a:p>
            <a:pPr lvl="0"/>
            <a:r>
              <a:rPr lang="sr-Cyrl-BA" dirty="0"/>
              <a:t>„</a:t>
            </a:r>
            <a:r>
              <a:rPr lang="en-US" dirty="0"/>
              <a:t>Controller</a:t>
            </a:r>
            <a:r>
              <a:rPr lang="sr-Cyrl-BA" dirty="0"/>
              <a:t>“ – контролер апликације или „мозак“. Контролер за </a:t>
            </a:r>
            <a:r>
              <a:rPr lang="sr-Cyrl-CS" dirty="0"/>
              <a:t>„</a:t>
            </a:r>
            <a:r>
              <a:rPr lang="en-US" dirty="0"/>
              <a:t>online</a:t>
            </a:r>
            <a:r>
              <a:rPr lang="sr-Cyrl-CS" dirty="0"/>
              <a:t>“</a:t>
            </a:r>
            <a:r>
              <a:rPr lang="sr-Cyrl-BA" dirty="0"/>
              <a:t>  апликацију коју користим на огледном часу је писан у „</a:t>
            </a:r>
            <a:r>
              <a:rPr lang="en-US" dirty="0"/>
              <a:t>Python 3</a:t>
            </a:r>
            <a:r>
              <a:rPr lang="sr-Cyrl-BA" dirty="0"/>
              <a:t>“ верзији.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5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2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66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85591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„CS50: Introduction to Computer Science“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Детаљније</a:t>
            </a:r>
            <a:r>
              <a:rPr lang="en-US" dirty="0"/>
              <a:t> </a:t>
            </a:r>
            <a:r>
              <a:rPr lang="en-US" dirty="0" err="1"/>
              <a:t>информације</a:t>
            </a:r>
            <a:r>
              <a:rPr lang="en-US" dirty="0"/>
              <a:t> о </a:t>
            </a:r>
            <a:r>
              <a:rPr lang="en-US" dirty="0" err="1"/>
              <a:t>овом</a:t>
            </a:r>
            <a:r>
              <a:rPr lang="en-US" dirty="0"/>
              <a:t> </a:t>
            </a:r>
            <a:r>
              <a:rPr lang="en-US" dirty="0" err="1"/>
              <a:t>курсу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налазе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следећем</a:t>
            </a:r>
            <a:r>
              <a:rPr lang="en-US" dirty="0"/>
              <a:t> </a:t>
            </a:r>
            <a:r>
              <a:rPr lang="en-US" dirty="0" err="1"/>
              <a:t>линку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https://www.edx.org/course/introduction-computer-science-harvardx-cs50x</a:t>
            </a:r>
            <a:endParaRPr lang="sr-Cyrl-BA" dirty="0"/>
          </a:p>
          <a:p>
            <a:r>
              <a:rPr lang="en-US" dirty="0"/>
              <a:t>У </a:t>
            </a:r>
            <a:r>
              <a:rPr lang="en-US" dirty="0" err="1"/>
              <a:t>оквиру</a:t>
            </a:r>
            <a:r>
              <a:rPr lang="en-US" dirty="0"/>
              <a:t> </a:t>
            </a:r>
            <a:r>
              <a:rPr lang="en-US" dirty="0" err="1"/>
              <a:t>финалног</a:t>
            </a:r>
            <a:r>
              <a:rPr lang="en-US" dirty="0"/>
              <a:t> </a:t>
            </a:r>
            <a:r>
              <a:rPr lang="en-US" dirty="0" err="1"/>
              <a:t>пројекта</a:t>
            </a:r>
            <a:r>
              <a:rPr lang="en-US" dirty="0"/>
              <a:t> </a:t>
            </a:r>
            <a:r>
              <a:rPr lang="en-US" dirty="0" err="1"/>
              <a:t>сам</a:t>
            </a:r>
            <a:r>
              <a:rPr lang="en-US" dirty="0"/>
              <a:t> </a:t>
            </a:r>
            <a:r>
              <a:rPr lang="en-US" dirty="0" err="1"/>
              <a:t>направио</a:t>
            </a:r>
            <a:r>
              <a:rPr lang="en-US" dirty="0"/>
              <a:t> „Web“ </a:t>
            </a:r>
            <a:r>
              <a:rPr lang="sr-Cyrl-BA" dirty="0"/>
              <a:t>(„</a:t>
            </a:r>
            <a:r>
              <a:rPr lang="en-US" dirty="0"/>
              <a:t>online</a:t>
            </a:r>
            <a:r>
              <a:rPr lang="sr-Cyrl-BA" dirty="0"/>
              <a:t>“) </a:t>
            </a:r>
            <a:r>
              <a:rPr lang="en-US" dirty="0" err="1"/>
              <a:t>апликацију</a:t>
            </a:r>
            <a:r>
              <a:rPr lang="en-US" dirty="0"/>
              <a:t>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називом</a:t>
            </a:r>
            <a:r>
              <a:rPr lang="en-US" dirty="0"/>
              <a:t>: „Cylindrical gears’ calculation and modeling“ – у </a:t>
            </a:r>
            <a:r>
              <a:rPr lang="en-US" dirty="0" err="1"/>
              <a:t>преводу</a:t>
            </a:r>
            <a:r>
              <a:rPr lang="en-US" dirty="0"/>
              <a:t> (</a:t>
            </a:r>
            <a:r>
              <a:rPr lang="en-US" dirty="0" err="1"/>
              <a:t>Прорачун</a:t>
            </a:r>
            <a:r>
              <a:rPr lang="en-US" dirty="0"/>
              <a:t> и </a:t>
            </a:r>
            <a:r>
              <a:rPr lang="en-US" dirty="0" err="1"/>
              <a:t>моделирање</a:t>
            </a:r>
            <a:r>
              <a:rPr lang="en-US" dirty="0"/>
              <a:t> </a:t>
            </a:r>
            <a:r>
              <a:rPr lang="en-US" dirty="0" err="1"/>
              <a:t>цилиндричних</a:t>
            </a:r>
            <a:r>
              <a:rPr lang="en-US" dirty="0"/>
              <a:t> </a:t>
            </a:r>
            <a:r>
              <a:rPr lang="en-US" dirty="0" err="1"/>
              <a:t>зупчаника</a:t>
            </a:r>
            <a:r>
              <a:rPr lang="en-US" dirty="0"/>
              <a:t>).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2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4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„Web“ </a:t>
            </a:r>
            <a:r>
              <a:rPr lang="en-US" dirty="0" err="1"/>
              <a:t>апликација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налази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„CS50 - Harvard“ </a:t>
            </a:r>
            <a:r>
              <a:rPr lang="en-US" dirty="0" err="1"/>
              <a:t>платформи</a:t>
            </a:r>
            <a:r>
              <a:rPr lang="en-US" dirty="0"/>
              <a:t> </a:t>
            </a:r>
            <a:r>
              <a:rPr lang="en-US" dirty="0" err="1"/>
              <a:t>где</a:t>
            </a:r>
            <a:r>
              <a:rPr lang="en-US" dirty="0"/>
              <a:t> </a:t>
            </a:r>
            <a:r>
              <a:rPr lang="en-US" dirty="0" err="1"/>
              <a:t>имам</a:t>
            </a:r>
            <a:r>
              <a:rPr lang="en-US" dirty="0"/>
              <a:t> </a:t>
            </a:r>
            <a:r>
              <a:rPr lang="en-US" dirty="0" err="1"/>
              <a:t>свој</a:t>
            </a:r>
            <a:r>
              <a:rPr lang="en-US" dirty="0"/>
              <a:t> </a:t>
            </a:r>
            <a:r>
              <a:rPr lang="en-US" dirty="0" err="1"/>
              <a:t>налог</a:t>
            </a:r>
            <a:r>
              <a:rPr lang="en-US" dirty="0"/>
              <a:t>. „Web“ </a:t>
            </a:r>
            <a:r>
              <a:rPr lang="en-US" dirty="0" err="1"/>
              <a:t>апликацију</a:t>
            </a:r>
            <a:r>
              <a:rPr lang="en-US" dirty="0"/>
              <a:t> </a:t>
            </a:r>
            <a:r>
              <a:rPr lang="en-US" dirty="0" err="1"/>
              <a:t>могу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потреби</a:t>
            </a:r>
            <a:r>
              <a:rPr lang="en-US" dirty="0"/>
              <a:t> </a:t>
            </a:r>
            <a:r>
              <a:rPr lang="en-US" dirty="0" err="1"/>
              <a:t>укључити</a:t>
            </a:r>
            <a:r>
              <a:rPr lang="en-US" dirty="0"/>
              <a:t> и </a:t>
            </a:r>
            <a:r>
              <a:rPr lang="en-US" dirty="0" err="1"/>
              <a:t>искључити</a:t>
            </a:r>
            <a:r>
              <a:rPr lang="en-US" dirty="0"/>
              <a:t>, </a:t>
            </a:r>
            <a:r>
              <a:rPr lang="en-US" dirty="0" err="1"/>
              <a:t>тј</a:t>
            </a:r>
            <a:r>
              <a:rPr lang="en-US" dirty="0"/>
              <a:t>. </a:t>
            </a:r>
            <a:r>
              <a:rPr lang="en-US" dirty="0" err="1"/>
              <a:t>могу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пустити</a:t>
            </a:r>
            <a:r>
              <a:rPr lang="en-US" dirty="0"/>
              <a:t> „online“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одређеним</a:t>
            </a:r>
            <a:r>
              <a:rPr lang="en-US" dirty="0"/>
              <a:t> </a:t>
            </a:r>
            <a:r>
              <a:rPr lang="en-US" dirty="0" err="1"/>
              <a:t>условима</a:t>
            </a:r>
            <a:r>
              <a:rPr lang="en-US" dirty="0"/>
              <a:t>.</a:t>
            </a:r>
            <a:endParaRPr lang="sr-Cyrl-BA" dirty="0"/>
          </a:p>
          <a:p>
            <a:r>
              <a:rPr lang="en-US" dirty="0"/>
              <a:t>„Web“ </a:t>
            </a:r>
            <a:r>
              <a:rPr lang="en-US" dirty="0" err="1"/>
              <a:t>апликација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доступна</a:t>
            </a:r>
            <a:r>
              <a:rPr lang="en-US" dirty="0"/>
              <a:t> </a:t>
            </a:r>
            <a:r>
              <a:rPr lang="sr-Cyrl-RS" dirty="0">
                <a:latin typeface="Garamond" panose="02020404030301010803" pitchFamily="18" charset="0"/>
              </a:rPr>
              <a:t>на динамички генерисаном линку са </a:t>
            </a:r>
            <a:r>
              <a:rPr lang="en-US" dirty="0">
                <a:latin typeface="Garamond" panose="02020404030301010803" pitchFamily="18" charset="0"/>
              </a:rPr>
              <a:t>CS50</a:t>
            </a:r>
            <a:r>
              <a:rPr lang="sr-Cyrl-RS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IDE </a:t>
            </a:r>
            <a:r>
              <a:rPr lang="sr-Cyrl-RS" dirty="0">
                <a:latin typeface="Garamond" panose="02020404030301010803" pitchFamily="18" charset="0"/>
              </a:rPr>
              <a:t>платформе.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2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2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Ова апликација је уједно и мој предлог како се може реализовати настава из стручних предмета, тј. како ја реализујем представљени наставни садржај захтеван наставним планом и програмом (прописан од стране Министарства просвете и културе Републике Српске).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8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855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sr-Cyrl-BA" dirty="0"/>
              <a:t>Регистровање на „</a:t>
            </a:r>
            <a:r>
              <a:rPr lang="en-US" dirty="0"/>
              <a:t>online“ </a:t>
            </a:r>
            <a:r>
              <a:rPr lang="sr-Cyrl-BA" dirty="0"/>
              <a:t>апликацију.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47" y="2438400"/>
            <a:ext cx="4764009" cy="2951659"/>
          </a:xfr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/>
              <a:t>Логовање на </a:t>
            </a:r>
            <a:r>
              <a:rPr lang="sr-Cyrl-CS" sz="2800" dirty="0"/>
              <a:t>„</a:t>
            </a:r>
            <a:r>
              <a:rPr lang="en-US" sz="2800" dirty="0"/>
              <a:t>online</a:t>
            </a:r>
            <a:r>
              <a:rPr lang="sr-Cyrl-CS" sz="2800" dirty="0"/>
              <a:t>“ апликацију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4572000" cy="3048000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7560840" cy="365125"/>
          </a:xfrm>
        </p:spPr>
        <p:txBody>
          <a:bodyPr/>
          <a:lstStyle/>
          <a:p>
            <a:r>
              <a:rPr lang="ru-RU"/>
              <a:t>Технолошке иновације                12.11.2018. год. Бањалука          Генератор привредног развоја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482</TotalTime>
  <Words>796</Words>
  <Application>Microsoft Office PowerPoint</Application>
  <PresentationFormat>On-screen Show (4:3)</PresentationFormat>
  <Paragraphs>62</Paragraphs>
  <Slides>22</Slides>
  <Notes>3</Notes>
  <HiddenSlides>0</HiddenSlides>
  <MMClips>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Constantia</vt:lpstr>
      <vt:lpstr>Garamond</vt:lpstr>
      <vt:lpstr>Wingdings</vt:lpstr>
      <vt:lpstr>Couture</vt:lpstr>
      <vt:lpstr>F:\Skolska_2021_2022\Web\konstruisanje\static\Ogledni_cas_prijava_2018.pdf</vt:lpstr>
      <vt:lpstr>F:\Skolska_2021_2022\Web\konstruisanje\static\Ogledni_cas_2018.pdf</vt:lpstr>
      <vt:lpstr>F:\Skolska_2021_2022\Web\konstruisanje\static\Prijava_za_INOST_2018.pdf</vt:lpstr>
      <vt:lpstr>F:\Skolska_2021_2022\Web\konstruisanje\static\Privredna_komora_prijava_2018.pdf</vt:lpstr>
      <vt:lpstr>F:\Skolska_2021_2022\Web\konstruisanje\static\Tehnoloske_inovacije_g_p_r_2018.pdf</vt:lpstr>
      <vt:lpstr>“ONLINE“ АПЛИКАЦИЈЕ У ОБРАЗОВАЊУ</vt:lpstr>
      <vt:lpstr>„Online“ апликације омогућавају да:</vt:lpstr>
      <vt:lpstr>„MVC“ модел „online“ апликација</vt:lpstr>
      <vt:lpstr>„MVC“ модел JE акроним речи:</vt:lpstr>
      <vt:lpstr>„CS50: Introduction to Computer Science“</vt:lpstr>
      <vt:lpstr>PowerPoint Presentation</vt:lpstr>
      <vt:lpstr>PowerPoint Presentation</vt:lpstr>
      <vt:lpstr>Регистровање на „online“ апликацију.</vt:lpstr>
      <vt:lpstr>Логовање на „online“ апликацију</vt:lpstr>
      <vt:lpstr>улазни подаЦИ индивидуалног задатка.</vt:lpstr>
      <vt:lpstr>Задатак са ПРЕДодређеним  улазним подацима.</vt:lpstr>
      <vt:lpstr>Одобрење АДМИН-а да се унесу улазни подаци</vt:lpstr>
      <vt:lpstr>Уношење улазних података</vt:lpstr>
      <vt:lpstr>Преглед унешених улазних података</vt:lpstr>
      <vt:lpstr>Претходни прорачун</vt:lpstr>
      <vt:lpstr>Приказ усвојених вредности и табела</vt:lpstr>
      <vt:lpstr>Завршни прорачун индивидуалног задатка</vt:lpstr>
      <vt:lpstr>Паралелан приказ резултата</vt:lpstr>
      <vt:lpstr>Пратеће слике и објашњења</vt:lpstr>
      <vt:lpstr>Склапање делова у склоп</vt:lpstr>
      <vt:lpstr>Литература, извори знања и сертификати</vt:lpstr>
      <vt:lpstr>Додатне информације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Прорачун и моделирање цилиндричних зупчаника</dc:title>
  <dc:creator>Windows User</dc:creator>
  <cp:lastModifiedBy>mm</cp:lastModifiedBy>
  <cp:revision>74</cp:revision>
  <dcterms:created xsi:type="dcterms:W3CDTF">2018-04-01T19:17:43Z</dcterms:created>
  <dcterms:modified xsi:type="dcterms:W3CDTF">2022-05-09T18:15:47Z</dcterms:modified>
</cp:coreProperties>
</file>